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56"/>
  </p:notesMasterIdLst>
  <p:sldIdLst>
    <p:sldId id="317" r:id="rId2"/>
    <p:sldId id="318" r:id="rId3"/>
    <p:sldId id="259" r:id="rId4"/>
    <p:sldId id="260" r:id="rId5"/>
    <p:sldId id="263" r:id="rId6"/>
    <p:sldId id="319" r:id="rId7"/>
    <p:sldId id="320" r:id="rId8"/>
    <p:sldId id="321" r:id="rId9"/>
    <p:sldId id="322" r:id="rId10"/>
    <p:sldId id="323" r:id="rId11"/>
    <p:sldId id="324" r:id="rId12"/>
    <p:sldId id="326" r:id="rId13"/>
    <p:sldId id="325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327" r:id="rId32"/>
    <p:sldId id="288" r:id="rId33"/>
    <p:sldId id="289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3" r:id="rId54"/>
    <p:sldId id="314" r:id="rId55"/>
  </p:sldIdLst>
  <p:sldSz cx="13004800" cy="7302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/>
    <p:restoredTop sz="94643"/>
  </p:normalViewPr>
  <p:slideViewPr>
    <p:cSldViewPr snapToGrid="0" snapToObjects="1">
      <p:cViewPr varScale="1">
        <p:scale>
          <a:sx n="71" d="100"/>
          <a:sy n="71" d="100"/>
        </p:scale>
        <p:origin x="208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0" marR="0" lvl="1" indent="228600" algn="l" rtl="0">
              <a:spcBef>
                <a:spcPts val="0"/>
              </a:spcBef>
              <a:defRPr/>
            </a:lvl2pPr>
            <a:lvl3pPr marL="0" marR="0" lvl="2" indent="457200" algn="l" rtl="0">
              <a:spcBef>
                <a:spcPts val="0"/>
              </a:spcBef>
              <a:defRPr/>
            </a:lvl3pPr>
            <a:lvl4pPr marL="0" marR="0" lvl="3" indent="685800" algn="l" rtl="0">
              <a:spcBef>
                <a:spcPts val="0"/>
              </a:spcBef>
              <a:defRPr/>
            </a:lvl4pPr>
            <a:lvl5pPr marL="0" marR="0" lvl="4" indent="914400" algn="l" rtl="0">
              <a:spcBef>
                <a:spcPts val="0"/>
              </a:spcBef>
              <a:defRPr/>
            </a:lvl5pPr>
            <a:lvl6pPr marL="0" marR="0" lvl="5" indent="1143000" algn="l" rtl="0">
              <a:spcBef>
                <a:spcPts val="0"/>
              </a:spcBef>
              <a:defRPr/>
            </a:lvl6pPr>
            <a:lvl7pPr marL="0" marR="0" lvl="6" indent="1371600" algn="l" rtl="0">
              <a:spcBef>
                <a:spcPts val="0"/>
              </a:spcBef>
              <a:defRPr/>
            </a:lvl7pPr>
            <a:lvl8pPr marL="0" marR="0" lvl="7" indent="1600200" algn="l" rtl="0">
              <a:spcBef>
                <a:spcPts val="0"/>
              </a:spcBef>
              <a:defRPr/>
            </a:lvl8pPr>
            <a:lvl9pPr marL="0" marR="0" lvl="8" indent="182880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4305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359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48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987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974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1" name="Shape 5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3" name="Shape 55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7" name="Shape 58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420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106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99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795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der Rev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n.cdc.gov/nchs/nhanes/ContinuousNhanes/Default.aspx?BeginYear=2009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eralassembly-studio/ds-curriculum/raw/master/lessons/lesson-1/assets/data-science-workflow-final.jpg" TargetMode="External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 dirty="0" smtClean="0">
                <a:solidFill>
                  <a:srgbClr val="E5212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Reid Offringa, PhD</a:t>
            </a:r>
            <a:endParaRPr lang="en-US" sz="2800" b="0" i="1" u="none" strike="noStrike" cap="none" dirty="0">
              <a:solidFill>
                <a:srgbClr val="E5212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 dirty="0" smtClean="0">
                <a:solidFill>
                  <a:srgbClr val="EAEAEA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Data Scientist, Glooko</a:t>
            </a:r>
            <a:endParaRPr lang="en-US" sz="2800" b="0" i="1" u="none" strike="noStrike" cap="none" dirty="0">
              <a:solidFill>
                <a:srgbClr val="EAEAEA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SETTING UP YOUR GITHUB REPO</a:t>
            </a:r>
            <a:endParaRPr lang="en-US" sz="9600" b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737560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TIME SERIES/LONGITUDINAL DATA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926" y="1292777"/>
            <a:ext cx="8012950" cy="6009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430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35000" y="1390369"/>
            <a:ext cx="11734800" cy="56113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The 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information is collected over a period of time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Strengths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Unambiguous temporal sequence - exposure precedes outcome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Multiple outcomes can be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measured</a:t>
            </a: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Weaknesses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Expense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Takes a long time to collect data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Vulnerable to missing data</a:t>
            </a:r>
          </a:p>
        </p:txBody>
      </p:sp>
      <p:sp>
        <p:nvSpPr>
          <p:cNvPr id="400" name="Shape 4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TIME SERIES/LONGITUDINAL DATA</a:t>
            </a:r>
          </a:p>
        </p:txBody>
      </p:sp>
    </p:spTree>
    <p:extLst>
      <p:ext uri="{BB962C8B-B14F-4D97-AF65-F5344CB8AC3E}">
        <p14:creationId xmlns:p14="http://schemas.microsoft.com/office/powerpoint/2010/main" val="1443973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056" y="676366"/>
            <a:ext cx="11734800" cy="711200"/>
          </a:xfrm>
        </p:spPr>
        <p:txBody>
          <a:bodyPr/>
          <a:lstStyle/>
          <a:p>
            <a:r>
              <a:rPr lang="en-US" sz="3000" b="1" dirty="0" smtClean="0"/>
              <a:t>Exercise</a:t>
            </a:r>
            <a:endParaRPr lang="en-US" sz="3000" b="1" dirty="0"/>
          </a:p>
        </p:txBody>
      </p:sp>
      <p:sp>
        <p:nvSpPr>
          <p:cNvPr id="5" name="Shape 399"/>
          <p:cNvSpPr txBox="1">
            <a:spLocks noGrp="1"/>
          </p:cNvSpPr>
          <p:nvPr>
            <p:ph type="body" idx="1"/>
          </p:nvPr>
        </p:nvSpPr>
        <p:spPr>
          <a:xfrm>
            <a:off x="635000" y="1390369"/>
            <a:ext cx="11734800" cy="56113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Download NHANES dataset for 2009-2010</a:t>
            </a: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I’ll slack this to you:</a:t>
            </a:r>
          </a:p>
          <a:p>
            <a:pPr marL="203200" lvl="0" indent="-256540">
              <a:buClr>
                <a:srgbClr val="333333"/>
              </a:buClr>
              <a:buSzPct val="100000"/>
              <a:buFont typeface="Georgia"/>
              <a:buChar char="‣"/>
            </a:pPr>
            <a:endParaRPr lang="en-US" sz="2800" dirty="0" smtClean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  <a:hlinkClick r:id="rId2"/>
              </a:rPr>
              <a:t>https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  <a:hlinkClick r:id="rId2"/>
              </a:rPr>
              <a:t>://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  <a:hlinkClick r:id="rId2"/>
              </a:rPr>
              <a:t>wwwn.cdc.gov/nchs/nhanes/ContinuousNhanes/Default.aspx?BeginYear=2009</a:t>
            </a:r>
            <a:endParaRPr lang="en-US" sz="2800" dirty="0" smtClean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>
              <a:buClr>
                <a:srgbClr val="333333"/>
              </a:buClr>
              <a:buSzPct val="100000"/>
              <a:buFont typeface="Georgia"/>
              <a:buChar char="‣"/>
            </a:pP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Read it in with code provided in Starter Code folder</a:t>
            </a:r>
          </a:p>
        </p:txBody>
      </p:sp>
    </p:spTree>
    <p:extLst>
      <p:ext uri="{BB962C8B-B14F-4D97-AF65-F5344CB8AC3E}">
        <p14:creationId xmlns:p14="http://schemas.microsoft.com/office/powerpoint/2010/main" val="306392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ACTIVITY:  KNOWLEDGE CHECK</a:t>
            </a:r>
          </a:p>
        </p:txBody>
      </p:sp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2309"/>
            <a:ext cx="2897300" cy="24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 txBox="1"/>
          <p:nvPr/>
        </p:nvSpPr>
        <p:spPr>
          <a:xfrm>
            <a:off x="11736" y="2290074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000" b="1">
                <a:solidFill>
                  <a:srgbClr val="FFFFFF"/>
                </a:solidFill>
                <a:latin typeface="Arial Hebrew" charset="-79"/>
                <a:ea typeface="Arial Hebrew" charset="-79"/>
                <a:cs typeface="Arial Hebrew" charset="-79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3000">
              <a:solidFill>
                <a:srgbClr val="FFFFFF"/>
              </a:solidFill>
              <a:latin typeface="Arial Hebrew" charset="-79"/>
              <a:ea typeface="Arial Hebrew" charset="-79"/>
              <a:cs typeface="Arial Hebrew" charset="-79"/>
              <a:sym typeface="Oswald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2961475" y="2224360"/>
            <a:ext cx="7559399" cy="2496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rabicPeriod"/>
            </a:pPr>
            <a:r>
              <a:rPr lang="en-US" sz="1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What type of data is the </a:t>
            </a:r>
            <a:r>
              <a:rPr lang="en-US" sz="1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NHANES demographics </a:t>
            </a:r>
            <a:r>
              <a:rPr lang="en-US" sz="1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data?</a:t>
            </a:r>
          </a:p>
          <a:p>
            <a:pPr marL="457200" lvl="0" indent="-34290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rabicPeriod"/>
            </a:pPr>
            <a:endParaRPr lang="en-US" sz="1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rabicPeriod"/>
            </a:pPr>
            <a:r>
              <a:rPr lang="en-US" sz="1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What about food data? </a:t>
            </a:r>
            <a:endParaRPr lang="en-US" sz="1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rabicPeriod"/>
            </a:pPr>
            <a:endParaRPr lang="en-US" sz="1800" dirty="0" smtClean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457200" lvl="0" indent="-342900" rtl="0"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AutoNum type="arabicPeriod"/>
            </a:pPr>
            <a:r>
              <a:rPr lang="en-US" sz="1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Can </a:t>
            </a:r>
            <a:r>
              <a:rPr lang="en-US" sz="1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you create a cross-sectional analysis from a longitudinal data collection? How?</a:t>
            </a:r>
          </a:p>
        </p:txBody>
      </p:sp>
      <p:sp>
        <p:nvSpPr>
          <p:cNvPr id="415" name="Shape 415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Georgia"/>
              </a:rPr>
              <a:t>Answers to the above questions</a:t>
            </a:r>
          </a:p>
        </p:txBody>
      </p:sp>
      <p:sp>
        <p:nvSpPr>
          <p:cNvPr id="416" name="Shape 416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DELIVERABLE</a:t>
            </a:r>
          </a:p>
        </p:txBody>
      </p:sp>
      <p:sp>
        <p:nvSpPr>
          <p:cNvPr id="417" name="Shape 417"/>
          <p:cNvSpPr/>
          <p:nvPr/>
        </p:nvSpPr>
        <p:spPr>
          <a:xfrm>
            <a:off x="2989800" y="1776150"/>
            <a:ext cx="8461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ANSWER THE FOLLOWING QUESTIONS (5 minutes)</a:t>
            </a:r>
          </a:p>
        </p:txBody>
      </p:sp>
      <p:cxnSp>
        <p:nvCxnSpPr>
          <p:cNvPr id="418" name="Shape 418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91046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steps: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the problem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Acquire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Parse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Mine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Refine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Build a data model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Present the results</a:t>
            </a:r>
          </a:p>
        </p:txBody>
      </p:sp>
      <p:sp>
        <p:nvSpPr>
          <p:cNvPr id="264" name="Shape 264"/>
          <p:cNvSpPr/>
          <p:nvPr/>
        </p:nvSpPr>
        <p:spPr>
          <a:xfrm>
            <a:off x="635000" y="736600"/>
            <a:ext cx="115314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LET’S REVIEW THE DATA SCIENCE WORKFLOW</a:t>
            </a:r>
          </a:p>
        </p:txBody>
      </p:sp>
      <p:pic>
        <p:nvPicPr>
          <p:cNvPr id="265" name="Shape 26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4000" y="1272925"/>
            <a:ext cx="4264698" cy="564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TODAY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We’re going to focus on steps 1-2 (Identify the Problem and Acquire the Data).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We’ll cover steps 3-5 in the next few classes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INTRODUCTION</a:t>
            </a:r>
          </a:p>
        </p:txBody>
      </p:sp>
      <p:sp>
        <p:nvSpPr>
          <p:cNvPr id="277" name="Shape 27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ASKING A GOOD QUESTION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635000" y="736600"/>
            <a:ext cx="112650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WHY DO WE NEED A GOOD QUESTION?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“A problem well stated is half solved.” -Charles Kettering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Sets yourself up for success as you begin analysis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Establishes the basis for reproducibility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Enables collaboration through clear goals</a:t>
            </a:r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0453" y="2511424"/>
            <a:ext cx="2819876" cy="3947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Goals are similar to the SMART Goals Framework.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S:  specific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M:  measurable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A:  attainable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R:  reproducible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T:  time-bound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WHAT IS A GOOD QUESTION?</a:t>
            </a: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975" y="2239240"/>
            <a:ext cx="7721699" cy="4615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35000" y="1554032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smtClean="0">
                <a:latin typeface="Arial" charset="0"/>
                <a:ea typeface="Arial" charset="0"/>
                <a:cs typeface="Arial" charset="0"/>
                <a:sym typeface="Georgia"/>
              </a:rPr>
              <a:t>Specific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:  The dataset and key variables are clearly defined.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Measurable:  The type of analysis and major assumptions are articulated.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Attainable:  The question you are asking is feasible for your dataset and is not likely to be biased.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Reproducible:  Another person (or future you) can read and understand exactly how your analysis is performed.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Time-bound:  You clearly state the time period and population for which this analysis will pertain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.</a:t>
            </a:r>
          </a:p>
        </p:txBody>
      </p:sp>
      <p:sp>
        <p:nvSpPr>
          <p:cNvPr id="297" name="Shape 297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WHAT IS A GOOD QUESTION?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99383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HOMEWORK SUBMISSION WILL BE VIA GIT</a:t>
            </a:r>
            <a:endParaRPr lang="en-US" sz="32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48393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Create a new REPO</a:t>
            </a: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Local folder should be OUTSIDE of the class folder</a:t>
            </a: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Push a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Georgia"/>
              </a:rPr>
              <a:t>readme.md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 file to your repo</a:t>
            </a: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Include a brief bio about yourself </a:t>
            </a:r>
            <a:r>
              <a:rPr lang="mr-IN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–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 link to a photo if you can</a:t>
            </a: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Please submit each homework in a folder with all contents necessary for code to run</a:t>
            </a: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FIRST STEPS</a:t>
            </a:r>
            <a:endParaRPr lang="en-US" sz="54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452290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WHAT IS A GOOD QUESTION?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727" y="1464400"/>
            <a:ext cx="9145349" cy="546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DEMO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	</a:t>
            </a:r>
          </a:p>
        </p:txBody>
      </p:sp>
      <p:sp>
        <p:nvSpPr>
          <p:cNvPr id="309" name="Shape 30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DIAGRAMMING </a:t>
            </a:r>
            <a:endParaRPr lang="en-US" sz="9600" b="1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AN </a:t>
            </a: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AIM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60012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Determine 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the association of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demographics with dietary 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intake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.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Use one 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24-hour recall from the cross-sectional NHANES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2009-2010 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We will test if reported education levels are associated with more:</a:t>
            </a:r>
          </a:p>
          <a:p>
            <a:pPr marL="863600" lvl="1" indent="-256540">
              <a:lnSpc>
                <a:spcPct val="160000"/>
              </a:lnSpc>
              <a:spcAft>
                <a:spcPts val="1200"/>
              </a:spcAft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fruits, dark green vegetables, low fat milk or sugar sweetened beverages </a:t>
            </a:r>
          </a:p>
        </p:txBody>
      </p:sp>
      <p:sp>
        <p:nvSpPr>
          <p:cNvPr id="315" name="Shape 31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EXAMPLE AIM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35003" y="1301275"/>
            <a:ext cx="5779199" cy="5774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Higher education levels will 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be </a:t>
            </a:r>
            <a:r>
              <a:rPr lang="en-US" sz="2800" i="1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more likely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to eat healthy, compared to lower levels of education. 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HYPOTHESIS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701" y="1696100"/>
            <a:ext cx="5707174" cy="391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587023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How data </a:t>
            </a: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were collected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:</a:t>
            </a: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 24-hour 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recall, self-reported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What data </a:t>
            </a: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were collected:</a:t>
            </a:r>
          </a:p>
          <a:p>
            <a:pPr marL="863600" lvl="1" indent="-256540"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Reported education levels</a:t>
            </a:r>
            <a:endParaRPr lang="en-US" sz="2800" dirty="0">
              <a:solidFill>
                <a:srgbClr val="333333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 Fruits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, dark green vegetables, low fat milk or sugar sweetened beverages, always vs. rarely available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How data will be analyzed:</a:t>
            </a: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 Comparative frequency between groups</a:t>
            </a:r>
            <a:endParaRPr lang="en-US" sz="2800" dirty="0">
              <a:solidFill>
                <a:srgbClr val="333333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The specific hypothesis &amp; direction of the expected associations:</a:t>
            </a: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 More educated respondents will eat more healthy food</a:t>
            </a:r>
            <a:endParaRPr lang="en-US" sz="2800" dirty="0">
              <a:solidFill>
                <a:srgbClr val="333333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0" algn="l" rtl="0">
              <a:lnSpc>
                <a:spcPct val="100000"/>
              </a:lnSpc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SPECIFIC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Determine the association of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foods with education.</a:t>
            </a: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We will test if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higher educational groups exhibit an increase in healthy food intake. </a:t>
            </a: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MEASURABLE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Cross-sectional data has inherent limitations; one of the most common is that causal inference is typically not possible.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Note that we are determining association, </a:t>
            </a:r>
            <a:r>
              <a:rPr lang="en-US" sz="2800" i="1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not causation.</a:t>
            </a:r>
          </a:p>
        </p:txBody>
      </p:sp>
      <p:sp>
        <p:nvSpPr>
          <p:cNvPr id="340" name="Shape 34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ATTAINABLE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With all the specifics, it would be straightforward to pull the data from NHANES and reproduce the analysis.</a:t>
            </a:r>
          </a:p>
        </p:txBody>
      </p:sp>
      <p:sp>
        <p:nvSpPr>
          <p:cNvPr id="346" name="Shape 34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REPRODUCIBLE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Using one 24-hour recall from NHANES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2009-2010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, we will determine the factors associated with food available in the homes of American children and adolescents.</a:t>
            </a:r>
          </a:p>
        </p:txBody>
      </p:sp>
      <p:sp>
        <p:nvSpPr>
          <p:cNvPr id="352" name="Shape 35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TIME BOUND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49773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The previous example laid out research goals.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In a business setting, you will need to articulate business objectives.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Example:  S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uccess for the Netflix recommendation engine may be if 70% of customers over the age of 18 select a movie from the recommended queue during Q3 of 2015.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Regardless of setting, start your question with the SMART framework to help achieve your objectives.</a:t>
            </a:r>
          </a:p>
        </p:txBody>
      </p:sp>
      <p:sp>
        <p:nvSpPr>
          <p:cNvPr id="358" name="Shape 35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CONTEXT IS IMPORTANT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 dirty="0" smtClean="0">
                <a:solidFill>
                  <a:srgbClr val="E5212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Reid Offringa, PhD</a:t>
            </a:r>
            <a:endParaRPr lang="en-US" sz="2800" b="0" i="1" u="none" strike="noStrike" cap="none" dirty="0">
              <a:solidFill>
                <a:srgbClr val="E5212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 dirty="0" smtClean="0">
                <a:solidFill>
                  <a:srgbClr val="EAEAEA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Data Scientist, Glooko</a:t>
            </a:r>
            <a:endParaRPr lang="en-US" sz="2800" b="0" i="1" u="none" strike="noStrike" cap="none" dirty="0">
              <a:solidFill>
                <a:srgbClr val="EAEAEA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EXPERIMENTAL DESIGN AND PANDAS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ACTIVITY:  KNOWLEDGE CHECK</a:t>
            </a: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33" y="2621680"/>
            <a:ext cx="2316680" cy="2133607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413034" y="2904307"/>
            <a:ext cx="1888548" cy="18509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>
                <a:solidFill>
                  <a:srgbClr val="FFFFFF"/>
                </a:solidFill>
                <a:latin typeface="Arial Hebrew" charset="-79"/>
                <a:ea typeface="Arial Hebrew" charset="-79"/>
                <a:cs typeface="Arial Hebrew" charset="-79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  <a:latin typeface="Arial Hebrew" charset="-79"/>
              <a:ea typeface="Arial Hebrew" charset="-79"/>
              <a:cs typeface="Arial Hebrew" charset="-79"/>
              <a:sym typeface="Oswald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Georgia"/>
              </a:rPr>
              <a:t>Answers to the above questions</a:t>
            </a:r>
          </a:p>
        </p:txBody>
      </p:sp>
      <p:sp>
        <p:nvSpPr>
          <p:cNvPr id="367" name="Shape 367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DELIVERABLE</a:t>
            </a:r>
          </a:p>
        </p:txBody>
      </p:sp>
      <p:sp>
        <p:nvSpPr>
          <p:cNvPr id="368" name="Shape 368"/>
          <p:cNvSpPr/>
          <p:nvPr/>
        </p:nvSpPr>
        <p:spPr>
          <a:xfrm>
            <a:off x="2961475" y="2224360"/>
            <a:ext cx="7559399" cy="3148824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rabicPeriod"/>
            </a:pPr>
            <a:r>
              <a:rPr lang="en-US" sz="1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Which of the following uses the SMART framework?  Why?  What is missing?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914400" lvl="1" indent="-34290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 am looking to see if there is an </a:t>
            </a:r>
            <a:r>
              <a:rPr lang="en-US" sz="1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an associate between demographics and food intake.</a:t>
            </a:r>
            <a:endParaRPr lang="en-US" sz="1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914400" lvl="1" indent="-34290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Determine if </a:t>
            </a:r>
            <a:r>
              <a:rPr lang="en-US" sz="1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higher levels of education report more green, healthy food, compared to lower levels of education, using 24 hours of retrospective food reports. </a:t>
            </a:r>
            <a:endParaRPr lang="en-US" sz="1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2989800" y="1776150"/>
            <a:ext cx="76176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latin typeface="Arial" charset="0"/>
                <a:ea typeface="Arial" charset="0"/>
                <a:cs typeface="Arial" charset="0"/>
                <a:sym typeface="Oswald"/>
              </a:rPr>
              <a:t>ANSWER THE FOLLOWING QUESTIONS (5 minutes)</a:t>
            </a:r>
          </a:p>
        </p:txBody>
      </p:sp>
      <p:cxnSp>
        <p:nvCxnSpPr>
          <p:cNvPr id="370" name="Shape 370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057" y="637177"/>
            <a:ext cx="11734800" cy="711200"/>
          </a:xfrm>
        </p:spPr>
        <p:txBody>
          <a:bodyPr/>
          <a:lstStyle/>
          <a:p>
            <a:r>
              <a:rPr lang="en-US" sz="3000" dirty="0" smtClean="0"/>
              <a:t>Watch How you Phrase a Research Question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056" y="1528354"/>
            <a:ext cx="11734801" cy="5447212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Pay attention to the words you use </a:t>
            </a:r>
            <a:r>
              <a:rPr lang="mr-IN" sz="2800" dirty="0" smtClean="0"/>
              <a:t>–</a:t>
            </a:r>
            <a:r>
              <a:rPr lang="en-US" sz="2800" dirty="0" smtClean="0"/>
              <a:t> especially visual language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946150" lvl="1" indent="-285750">
              <a:buFont typeface="Arial" charset="0"/>
              <a:buChar char="•"/>
            </a:pPr>
            <a:r>
              <a:rPr lang="en-US" sz="2800" dirty="0" smtClean="0"/>
              <a:t>“Look at</a:t>
            </a:r>
            <a:r>
              <a:rPr lang="mr-IN" sz="2800" dirty="0" smtClean="0"/>
              <a:t>…</a:t>
            </a:r>
            <a:r>
              <a:rPr lang="en-US" sz="2800" dirty="0" smtClean="0"/>
              <a:t>” 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946150" lvl="1" indent="-285750">
              <a:buFont typeface="Arial" charset="0"/>
              <a:buChar char="•"/>
            </a:pPr>
            <a:r>
              <a:rPr lang="en-US" sz="2800" dirty="0" smtClean="0"/>
              <a:t>“See if</a:t>
            </a:r>
            <a:r>
              <a:rPr lang="mr-IN" sz="2800" dirty="0" smtClean="0"/>
              <a:t>…</a:t>
            </a:r>
            <a:r>
              <a:rPr lang="en-US" sz="2800" dirty="0" smtClean="0"/>
              <a:t>”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For most datasets you can’t ”look around” </a:t>
            </a:r>
            <a:r>
              <a:rPr lang="mr-IN" sz="2800" dirty="0" smtClean="0"/>
              <a:t>–</a:t>
            </a:r>
            <a:r>
              <a:rPr lang="en-US" sz="2800" dirty="0" smtClean="0"/>
              <a:t> they’re too big!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You’ll need a good research question to guide you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Even if that question is exploratory!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38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/>
        </p:nvSpPr>
        <p:spPr>
          <a:xfrm>
            <a:off x="635000" y="772459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GUIDED PRACTICE	</a:t>
            </a:r>
          </a:p>
        </p:txBody>
      </p:sp>
      <p:sp>
        <p:nvSpPr>
          <p:cNvPr id="424" name="Shape 424"/>
          <p:cNvSpPr/>
          <p:nvPr/>
        </p:nvSpPr>
        <p:spPr>
          <a:xfrm>
            <a:off x="635000" y="1473200"/>
            <a:ext cx="11734800" cy="513660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WRITE A RESEARCH QUESTION WITH RAW DATA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33" y="2621680"/>
            <a:ext cx="2316680" cy="213360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/>
          <p:nvPr/>
        </p:nvSpPr>
        <p:spPr>
          <a:xfrm>
            <a:off x="433538" y="2322067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>
                <a:solidFill>
                  <a:srgbClr val="FFFFFF"/>
                </a:solidFill>
                <a:latin typeface="Arial Hebrew" charset="-79"/>
                <a:ea typeface="Arial Hebrew" charset="-79"/>
                <a:cs typeface="Arial Hebrew" charset="-79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>
              <a:solidFill>
                <a:srgbClr val="FFFFFF"/>
              </a:solidFill>
              <a:latin typeface="Arial Hebrew" charset="-79"/>
              <a:ea typeface="Arial Hebrew" charset="-79"/>
              <a:cs typeface="Arial Hebrew" charset="-79"/>
              <a:sym typeface="Oswald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2961475" y="2224360"/>
            <a:ext cx="7559399" cy="270603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Georgia"/>
              </a:rPr>
              <a:t>Individually, look at the data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  <a:sym typeface="Georgia"/>
              </a:rPr>
              <a:t>from NHANES database and </a:t>
            </a:r>
            <a:r>
              <a:rPr lang="en-US" sz="1800" dirty="0">
                <a:latin typeface="Arial" charset="0"/>
                <a:ea typeface="Arial" charset="0"/>
                <a:cs typeface="Arial" charset="0"/>
                <a:sym typeface="Georgia"/>
              </a:rPr>
              <a:t>write a high quality research question.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Make sure you answer the following questions: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What type of data is this, cross-sectional or longitudinal?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What will we be measuring?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What is the SMART aim for this data?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When finished, split into pairs and share your answers with each other.</a:t>
            </a:r>
          </a:p>
        </p:txBody>
      </p:sp>
      <p:sp>
        <p:nvSpPr>
          <p:cNvPr id="432" name="Shape 432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Georgia"/>
              </a:rPr>
              <a:t>Research Question</a:t>
            </a:r>
          </a:p>
        </p:txBody>
      </p:sp>
      <p:sp>
        <p:nvSpPr>
          <p:cNvPr id="433" name="Shape 433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DELIVERABLE</a:t>
            </a:r>
          </a:p>
        </p:txBody>
      </p:sp>
      <p:sp>
        <p:nvSpPr>
          <p:cNvPr id="434" name="Shape 434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latin typeface="Arial Hebrew" charset="-79"/>
                <a:ea typeface="Arial Hebrew" charset="-79"/>
                <a:cs typeface="Arial Hebrew" charset="-79"/>
                <a:sym typeface="Oswald"/>
              </a:rPr>
              <a:t>DIRECTIONS</a:t>
            </a: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 (10 minutes)</a:t>
            </a:r>
          </a:p>
        </p:txBody>
      </p:sp>
      <p:cxnSp>
        <p:nvCxnSpPr>
          <p:cNvPr id="435" name="Shape 435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36" name="Shape 436"/>
          <p:cNvSpPr/>
          <p:nvPr/>
        </p:nvSpPr>
        <p:spPr>
          <a:xfrm>
            <a:off x="635000" y="736600"/>
            <a:ext cx="11797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ACTIVITY: WRITE A RESEARCH QUESTION WITH RAW DATA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INTRODUCTION</a:t>
            </a:r>
          </a:p>
        </p:txBody>
      </p:sp>
      <p:sp>
        <p:nvSpPr>
          <p:cNvPr id="454" name="Shape 454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Arial" charset="0"/>
              <a:ea typeface="Arial" charset="0"/>
              <a:cs typeface="Arial" charset="0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DATA SCIENCE WORKFLOW:           ACQUIRE &amp; PARSE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635000" y="736600"/>
            <a:ext cx="118512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DATA 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SCIENCE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 WORKFLOW:  ACQUIRE &amp; PARSE</a:t>
            </a:r>
          </a:p>
        </p:txBody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For the remainder of class, we’ll talk about steps 2 &amp; 3 of the data science workflow:  acquire and parse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We’ll be using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iPython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Notebook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First a demo, then a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codealong</a:t>
            </a: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Finally, some hands on practice in a lab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DEMO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	</a:t>
            </a:r>
          </a:p>
        </p:txBody>
      </p:sp>
      <p:sp>
        <p:nvSpPr>
          <p:cNvPr id="466" name="Shape 466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WALKTHROUGH ACQUIRE &amp; PARSES WITH PANDAS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Where we determine if we have the “right” dataset for our problem</a:t>
            </a:r>
          </a:p>
          <a:p>
            <a:pPr lvl="0" rtl="0">
              <a:spcBef>
                <a:spcPts val="0"/>
              </a:spcBef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Questions to ask: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What type of data is it, cross-sectional or longitudinal?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How well was the data collected?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Is there much missing data?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Was the data collection instrument validated and reliable?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Is the dataset aggregated?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Do we need pre-aggregated data?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ACQUIRE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Data can be acquired through a variety of sources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Web (Google Analytics, HTML, XML)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File (CSV, XML, TXT, JSON)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Databases (SQL, NOSQL, </a:t>
            </a:r>
            <a:r>
              <a:rPr lang="en-US" sz="2800" dirty="0" err="1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etc</a:t>
            </a: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Today, we’ll use a CSV (comma separated file)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LOGISTICS OF ACQUIRING YOUR DATA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You need to understand what you’re working with.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To better understand your data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Create or review the data dictionary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Perform exploratory surface analysis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Describe data structure and information being collected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Explore variables and data types</a:t>
            </a:r>
          </a:p>
        </p:txBody>
      </p:sp>
      <p:sp>
        <p:nvSpPr>
          <p:cNvPr id="484" name="Shape 48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PARSE:  UNDERSTANDING YOUR 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99383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EXPERIMENTAL DESIGN AND PANDAS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Identify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two common ways of structuring data</a:t>
            </a: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Define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relationship between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 problem and available data</a:t>
            </a: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Go over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the 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data science workflow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Apply the data science workflow in the pandas context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Create an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iPython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Notebook to import, format, and clean using the Pandas library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>
                <a:latin typeface="Arial" charset="0"/>
                <a:ea typeface="Arial" charset="0"/>
                <a:cs typeface="Arial" charset="0"/>
                <a:sym typeface="Oswald"/>
              </a:rPr>
              <a:t>LEARNING OBJECTIVES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5673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Data dictionaries help judge the quality of the data.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They also help understand how it’s coded.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Does gender = 1 mean female or male?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Is the currency dollars or euros?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Data dictionaries help identify any requirements, assumptions, and constraints of the data.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They make it easier to share data.</a:t>
            </a:r>
          </a:p>
        </p:txBody>
      </p:sp>
      <p:sp>
        <p:nvSpPr>
          <p:cNvPr id="490" name="Shape 49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INTRO TO DATA DICTIONARIES AND DOCUMENTATION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DATA DICTIONARY EXAMPLE:  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NHANES</a:t>
            </a:r>
            <a:endParaRPr lang="en-US" sz="32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6685" y="6742586"/>
            <a:ext cx="5051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wwwn.cdc.gov</a:t>
            </a:r>
            <a:r>
              <a:rPr lang="en-US" dirty="0"/>
              <a:t>/</a:t>
            </a:r>
            <a:r>
              <a:rPr lang="en-US" dirty="0" err="1"/>
              <a:t>Nchs</a:t>
            </a:r>
            <a:r>
              <a:rPr lang="en-US" dirty="0"/>
              <a:t>/</a:t>
            </a:r>
            <a:r>
              <a:rPr lang="en-US" dirty="0" err="1"/>
              <a:t>Nhanes</a:t>
            </a:r>
            <a:r>
              <a:rPr lang="en-US" dirty="0"/>
              <a:t>/2009-2010/</a:t>
            </a:r>
            <a:r>
              <a:rPr lang="en-US" dirty="0" err="1"/>
              <a:t>DEMO_F.htm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18" y="1442976"/>
            <a:ext cx="7964174" cy="502493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CODEALONG</a:t>
            </a:r>
            <a:endParaRPr lang="en-US" sz="32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NUMPY AND </a:t>
            </a:r>
            <a:r>
              <a:rPr lang="en-US" sz="9600" b="1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PANDAS</a:t>
            </a:r>
            <a:endParaRPr lang="en-US" sz="9600" b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450713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What are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Numpy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and Pandas?  Python packages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Pandas 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is built on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Numpy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Numpy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uses arrays (lists) to do basic math and slice and index data.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Pandas uses a data structure called a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Dataframe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Dataframes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are similar to Excel tables; they contain rows and columns.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NUMPY AND 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PANDAS</a:t>
            </a:r>
            <a:endParaRPr lang="en-US" sz="32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NUMPY AND PANDAS INTRO</a:t>
            </a:r>
          </a:p>
        </p:txBody>
      </p: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650" y="1327150"/>
            <a:ext cx="742950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With these packages, you can select pieces of data, do basic operations, calculate summary statistics.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Follow along and code along as we learn about </a:t>
            </a:r>
            <a:r>
              <a:rPr lang="en-US" sz="2800" dirty="0" err="1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Numpy</a:t>
            </a: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 and Pandas.</a:t>
            </a:r>
          </a:p>
        </p:txBody>
      </p:sp>
      <p:sp>
        <p:nvSpPr>
          <p:cNvPr id="520" name="Shape 52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NUMPY AND PANDAS INTRO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We often have to merge data together, correct missing data, and plot our findings.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Once again, follow and code along.</a:t>
            </a:r>
          </a:p>
        </p:txBody>
      </p:sp>
      <p:sp>
        <p:nvSpPr>
          <p:cNvPr id="526" name="Shape 52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NUMPY AND PANDAS INTRO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DEMO	</a:t>
            </a:r>
            <a:endParaRPr lang="en-US" sz="32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LAB WALKTHROUGH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58488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n 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this lab, you will merge two datasets: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NHANES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demo &amp; food</a:t>
            </a:r>
            <a:endParaRPr lang="en-US"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B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y the end of the lab, you will: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Merge datasets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Check basic features of the data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Find and drop missing values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Find basic stats like mean </a:t>
            </a:r>
            <a:r>
              <a:rPr lang="en-US" sz="28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and max</a:t>
            </a: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endParaRPr lang="en-US"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Answer our research question with a </a:t>
            </a:r>
            <a:r>
              <a:rPr lang="en-US" sz="2800" dirty="0" err="1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groupby</a:t>
            </a:r>
            <a:r>
              <a:rPr lang="en-US" sz="28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 statement</a:t>
            </a:r>
            <a:endParaRPr lang="en-US"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Arial" charset="0"/>
                <a:ea typeface="Arial" charset="0"/>
                <a:cs typeface="Arial" charset="0"/>
                <a:sym typeface="Oswald"/>
              </a:rPr>
              <a:t>LESSON 2 LAB WALKTHROUGH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544" name="Shape 544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TOPIC REVIEW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635000" y="736600"/>
            <a:ext cx="10160000" cy="431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OPENING</a:t>
            </a:r>
          </a:p>
        </p:txBody>
      </p:sp>
      <p:sp>
        <p:nvSpPr>
          <p:cNvPr id="258" name="Shape 258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7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600" b="1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EXPERIMENTAL DESIGN AND PANDAS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Let’s go through the lab.  Any questions?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Today, we’ve talked about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Defining a problem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Types of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Acquiring and parsing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Using Pandas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REVIEW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COURSE</a:t>
            </a:r>
            <a:endParaRPr lang="en-US" sz="32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  <p:sp>
        <p:nvSpPr>
          <p:cNvPr id="556" name="Shape 556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BEFORE NEXT CLASS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BEFORE NEXT CLASS</a:t>
            </a:r>
          </a:p>
        </p:txBody>
      </p:sp>
      <p:sp>
        <p:nvSpPr>
          <p:cNvPr id="562" name="Shape 56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>
                <a:latin typeface="Arial" charset="0"/>
                <a:ea typeface="Arial" charset="0"/>
                <a:cs typeface="Arial" charset="0"/>
                <a:sym typeface="Oswald"/>
              </a:rPr>
              <a:t>DUE DATE</a:t>
            </a:r>
          </a:p>
        </p:txBody>
      </p:sp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Homework #1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Submit to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Georgia"/>
              </a:rPr>
              <a:t>github</a:t>
            </a: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dirty="0"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Q &amp; A</a:t>
            </a:r>
          </a:p>
        </p:txBody>
      </p:sp>
      <p:cxnSp>
        <p:nvCxnSpPr>
          <p:cNvPr id="582" name="Shape 58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83" name="Shape 58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84" name="Shape 58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 dirty="0">
                <a:latin typeface="Arial" charset="0"/>
                <a:ea typeface="Arial" charset="0"/>
                <a:cs typeface="Arial" charset="0"/>
                <a:sym typeface="Oswald"/>
              </a:rPr>
              <a:t>LESSON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C0"/>
        </a:soli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EXIT TICKET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None/>
            </a:pPr>
            <a:endParaRPr sz="9000" b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Impact"/>
            </a:endParaRPr>
          </a:p>
        </p:txBody>
      </p:sp>
      <p:cxnSp>
        <p:nvCxnSpPr>
          <p:cNvPr id="590" name="Shape 5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91" name="Shape 5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92" name="Shape 59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 dirty="0">
                <a:latin typeface="Arial" charset="0"/>
                <a:ea typeface="Arial" charset="0"/>
                <a:cs typeface="Arial" charset="0"/>
                <a:sym typeface="Oswald"/>
              </a:rPr>
              <a:t>LESSON</a:t>
            </a:r>
          </a:p>
        </p:txBody>
      </p:sp>
      <p:sp>
        <p:nvSpPr>
          <p:cNvPr id="593" name="Shape 593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 dirty="0">
                <a:latin typeface="Arial" charset="0"/>
                <a:ea typeface="Arial" charset="0"/>
                <a:cs typeface="Arial" charset="0"/>
                <a:sym typeface="Oswald"/>
              </a:rPr>
              <a:t>DON’T FORGET TO FILL OUT YOUR EXIT TICKET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Different data types have different limitations and strengths.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Certain types of analyses aren’t possible with certain data types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.</a:t>
            </a: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FOCUS ON TWO:</a:t>
            </a: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863600" lvl="1" indent="-256540"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CROSS SECTIONAL</a:t>
            </a:r>
          </a:p>
          <a:p>
            <a:pPr marL="863600" lvl="1" indent="-256540">
              <a:buClr>
                <a:srgbClr val="333333"/>
              </a:buClr>
              <a:buSzPct val="100000"/>
              <a:buFont typeface="Georgia"/>
              <a:buChar char="‣"/>
            </a:pP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863600" lvl="1" indent="-256540"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LONGITUDINAL</a:t>
            </a: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WHY DATA TYPES MATTER</a:t>
            </a:r>
          </a:p>
        </p:txBody>
      </p:sp>
    </p:spTree>
    <p:extLst>
      <p:ext uri="{BB962C8B-B14F-4D97-AF65-F5344CB8AC3E}">
        <p14:creationId xmlns:p14="http://schemas.microsoft.com/office/powerpoint/2010/main" val="57638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CROSS-SECTIONAL DATA</a:t>
            </a:r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933" y="1292775"/>
            <a:ext cx="8012940" cy="6009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525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All information is determined at the same time; all data comes from the same time period.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Issues:  There is no distinction between exposure and outcome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382" name="Shape 3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CROSS-SECTIONAL DATA</a:t>
            </a:r>
          </a:p>
        </p:txBody>
      </p:sp>
    </p:spTree>
    <p:extLst>
      <p:ext uri="{BB962C8B-B14F-4D97-AF65-F5344CB8AC3E}">
        <p14:creationId xmlns:p14="http://schemas.microsoft.com/office/powerpoint/2010/main" val="29294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Strengths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Often population based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Generalizability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Reduce cost compared to other types of data collection methods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Weaknesses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Separation of cause and effect may be difficult (or impossible)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Variables/cases with long duration are over-represented</a:t>
            </a:r>
          </a:p>
        </p:txBody>
      </p:sp>
      <p:sp>
        <p:nvSpPr>
          <p:cNvPr id="388" name="Shape 38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CROSS-SECTIONAL DATA</a:t>
            </a:r>
          </a:p>
        </p:txBody>
      </p:sp>
    </p:spTree>
    <p:extLst>
      <p:ext uri="{BB962C8B-B14F-4D97-AF65-F5344CB8AC3E}">
        <p14:creationId xmlns:p14="http://schemas.microsoft.com/office/powerpoint/2010/main" val="20356143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1655</Words>
  <Application>Microsoft Macintosh PowerPoint</Application>
  <PresentationFormat>Custom</PresentationFormat>
  <Paragraphs>363</Paragraphs>
  <Slides>54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 Hebrew</vt:lpstr>
      <vt:lpstr>Georgia</vt:lpstr>
      <vt:lpstr>Impact</vt:lpstr>
      <vt:lpstr>Merriweather Sans</vt:lpstr>
      <vt:lpstr>Oswald</vt:lpstr>
      <vt:lpstr>Arial</vt:lpstr>
      <vt:lpstr>White</vt:lpstr>
      <vt:lpstr>PowerPoint Presentation</vt:lpstr>
      <vt:lpstr>FIRST STEPS</vt:lpstr>
      <vt:lpstr>PowerPoint Presentation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Watch How you Phrase a Research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DUE DATE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Reid Offringa</cp:lastModifiedBy>
  <cp:revision>223</cp:revision>
  <dcterms:modified xsi:type="dcterms:W3CDTF">2017-02-17T00:42:27Z</dcterms:modified>
</cp:coreProperties>
</file>